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1" r:id="rId1"/>
  </p:sldMasterIdLst>
  <p:notesMasterIdLst>
    <p:notesMasterId r:id="rId26"/>
  </p:notesMasterIdLst>
  <p:handoutMasterIdLst>
    <p:handoutMasterId r:id="rId27"/>
  </p:handoutMasterIdLst>
  <p:sldIdLst>
    <p:sldId id="292" r:id="rId2"/>
    <p:sldId id="346" r:id="rId3"/>
    <p:sldId id="347" r:id="rId4"/>
    <p:sldId id="348" r:id="rId5"/>
    <p:sldId id="350" r:id="rId6"/>
    <p:sldId id="349" r:id="rId7"/>
    <p:sldId id="362" r:id="rId8"/>
    <p:sldId id="323" r:id="rId9"/>
    <p:sldId id="351" r:id="rId10"/>
    <p:sldId id="352" r:id="rId11"/>
    <p:sldId id="353" r:id="rId12"/>
    <p:sldId id="354" r:id="rId13"/>
    <p:sldId id="355" r:id="rId14"/>
    <p:sldId id="356" r:id="rId15"/>
    <p:sldId id="357" r:id="rId16"/>
    <p:sldId id="358" r:id="rId17"/>
    <p:sldId id="359" r:id="rId18"/>
    <p:sldId id="360" r:id="rId19"/>
    <p:sldId id="293" r:id="rId20"/>
    <p:sldId id="320" r:id="rId21"/>
    <p:sldId id="321" r:id="rId22"/>
    <p:sldId id="318" r:id="rId23"/>
    <p:sldId id="361" r:id="rId24"/>
    <p:sldId id="319" r:id="rId2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64F"/>
    <a:srgbClr val="FFFF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36C8F4-9063-4A7A-8ADD-88AFECE24C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5100D2-5CEA-4CDE-80A2-498048A7BF2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AD1700A-0812-4960-BDAF-BBEBDA6F415D}" type="datetime1">
              <a:rPr lang="en-US" altLang="en-US"/>
              <a:pPr/>
              <a:t>1/10/2020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279D77-D91D-430D-AE6C-51BFFF220DB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A946F6-53FF-4560-8FBB-B568817BB85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2F99800-0FBD-4DD7-9593-436468605A9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40106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2.png>
</file>

<file path=ppt/media/image3.jpeg>
</file>

<file path=ppt/media/image4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026">
            <a:extLst>
              <a:ext uri="{FF2B5EF4-FFF2-40B4-BE49-F238E27FC236}">
                <a16:creationId xmlns:a16="http://schemas.microsoft.com/office/drawing/2014/main" id="{4FB6850F-6273-45DD-A294-7CF649CFD2A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1027">
            <a:extLst>
              <a:ext uri="{FF2B5EF4-FFF2-40B4-BE49-F238E27FC236}">
                <a16:creationId xmlns:a16="http://schemas.microsoft.com/office/drawing/2014/main" id="{64A20C1C-603E-4BBF-98A9-F048B8511BC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1028">
            <a:extLst>
              <a:ext uri="{FF2B5EF4-FFF2-40B4-BE49-F238E27FC236}">
                <a16:creationId xmlns:a16="http://schemas.microsoft.com/office/drawing/2014/main" id="{C4BA89DE-24CF-416D-87F5-85CE4E361A9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1029">
            <a:extLst>
              <a:ext uri="{FF2B5EF4-FFF2-40B4-BE49-F238E27FC236}">
                <a16:creationId xmlns:a16="http://schemas.microsoft.com/office/drawing/2014/main" id="{E800F10F-1278-4693-8D2B-7F1F532B407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222" name="Rectangle 1030">
            <a:extLst>
              <a:ext uri="{FF2B5EF4-FFF2-40B4-BE49-F238E27FC236}">
                <a16:creationId xmlns:a16="http://schemas.microsoft.com/office/drawing/2014/main" id="{34C36162-BE18-4CCD-919E-F2B3A302CFB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1031">
            <a:extLst>
              <a:ext uri="{FF2B5EF4-FFF2-40B4-BE49-F238E27FC236}">
                <a16:creationId xmlns:a16="http://schemas.microsoft.com/office/drawing/2014/main" id="{9FF8D733-B30F-46D8-996D-934650101F7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270D085-E60B-4223-A486-FEF3DB55EBF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51380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>
            <a:extLst>
              <a:ext uri="{FF2B5EF4-FFF2-40B4-BE49-F238E27FC236}">
                <a16:creationId xmlns:a16="http://schemas.microsoft.com/office/drawing/2014/main" id="{1BFAF2BC-C7FD-44ED-A83E-31EB631E18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8674" name="Notes Placeholder 2">
            <a:extLst>
              <a:ext uri="{FF2B5EF4-FFF2-40B4-BE49-F238E27FC236}">
                <a16:creationId xmlns:a16="http://schemas.microsoft.com/office/drawing/2014/main" id="{DF214E4A-3E17-4794-B089-1677726CA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28675" name="Slide Number Placeholder 3">
            <a:extLst>
              <a:ext uri="{FF2B5EF4-FFF2-40B4-BE49-F238E27FC236}">
                <a16:creationId xmlns:a16="http://schemas.microsoft.com/office/drawing/2014/main" id="{F9C66427-BE04-4BA8-AE65-3EC9B1B99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F210C3F-C1A2-4958-B287-EACC333BFC3E}" type="slidenum">
              <a:rPr lang="en-US" altLang="en-US" sz="1200"/>
              <a:pPr/>
              <a:t>1</a:t>
            </a:fld>
            <a:endParaRPr lang="en-US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29">
            <a:extLst>
              <a:ext uri="{FF2B5EF4-FFF2-40B4-BE49-F238E27FC236}">
                <a16:creationId xmlns:a16="http://schemas.microsoft.com/office/drawing/2014/main" id="{A09F2C28-66D2-426F-AAFC-A4A7E12FDA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667000"/>
            <a:ext cx="9144000" cy="152400"/>
          </a:xfrm>
          <a:prstGeom prst="rect">
            <a:avLst/>
          </a:prstGeom>
          <a:gradFill rotWithShape="0">
            <a:gsLst>
              <a:gs pos="0">
                <a:srgbClr val="333399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/>
          </a:p>
        </p:txBody>
      </p:sp>
      <p:pic>
        <p:nvPicPr>
          <p:cNvPr id="5" name="Picture 1030" descr="pitt_bluegold_sig2">
            <a:extLst>
              <a:ext uri="{FF2B5EF4-FFF2-40B4-BE49-F238E27FC236}">
                <a16:creationId xmlns:a16="http://schemas.microsoft.com/office/drawing/2014/main" id="{606EA813-2045-4144-B61D-F6A342B54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" y="6227763"/>
            <a:ext cx="3522663" cy="573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6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685800" y="1447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7107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1028">
            <a:extLst>
              <a:ext uri="{FF2B5EF4-FFF2-40B4-BE49-F238E27FC236}">
                <a16:creationId xmlns:a16="http://schemas.microsoft.com/office/drawing/2014/main" id="{BDBAFA56-EF92-44E1-9D07-4AE0AFE7F94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xfrm>
            <a:off x="6553200" y="6248400"/>
            <a:ext cx="1905000" cy="457200"/>
          </a:xfrm>
          <a:ln>
            <a:miter lim="800000"/>
            <a:headEnd/>
            <a:tailEnd/>
          </a:ln>
        </p:spPr>
        <p:txBody>
          <a:bodyPr anchor="t"/>
          <a:lstStyle>
            <a:lvl1pPr>
              <a:defRPr sz="1400">
                <a:ea typeface="Osaka" pitchFamily="-84" charset="-128"/>
              </a:defRPr>
            </a:lvl1pPr>
          </a:lstStyle>
          <a:p>
            <a:fld id="{4FBA5006-E308-49C0-AC80-9920BF76C79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55574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9E21F2-688F-4466-B2F5-E0C542F0696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4177792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76200"/>
            <a:ext cx="2286000" cy="6019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76200"/>
            <a:ext cx="6705600" cy="6019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FD46D-26B4-4770-978F-D6C6C40FB78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44714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993297-DCB4-483B-A8C8-63B0744794C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3049119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43E554-74EE-465D-8ED5-00EA649B59C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2800634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532BA-9BD5-4C9E-9969-B2B90240615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792927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BBAF0E1-E7E5-476A-8D81-77DE19510B0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1958176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B6658C-FA69-45D4-9571-F250D4AE8E6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1333752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1E5C896-D589-4A7A-9BD9-9CCAAD94D63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3745140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BF1E9-AE0D-417B-9E78-F2C53AB8F4E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3960836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81E4B-3A2C-47CE-8D15-AC52B36914C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71400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>
            <a:extLst>
              <a:ext uri="{FF2B5EF4-FFF2-40B4-BE49-F238E27FC236}">
                <a16:creationId xmlns:a16="http://schemas.microsoft.com/office/drawing/2014/main" id="{35385F8B-0447-4AD7-86F0-C95D631A0EF1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9144000" cy="990600"/>
            <a:chOff x="0" y="0"/>
            <a:chExt cx="5760" cy="624"/>
          </a:xfrm>
        </p:grpSpPr>
        <p:sp>
          <p:nvSpPr>
            <p:cNvPr id="1031" name="Rectangle 3">
              <a:extLst>
                <a:ext uri="{FF2B5EF4-FFF2-40B4-BE49-F238E27FC236}">
                  <a16:creationId xmlns:a16="http://schemas.microsoft.com/office/drawing/2014/main" id="{3B3C151D-6734-483D-AB11-80301E7198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576"/>
            </a:xfrm>
            <a:prstGeom prst="rect">
              <a:avLst/>
            </a:prstGeom>
            <a:gradFill rotWithShape="0">
              <a:gsLst>
                <a:gs pos="0">
                  <a:srgbClr val="E6E78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032" name="Rectangle 4">
              <a:extLst>
                <a:ext uri="{FF2B5EF4-FFF2-40B4-BE49-F238E27FC236}">
                  <a16:creationId xmlns:a16="http://schemas.microsoft.com/office/drawing/2014/main" id="{C355250E-E78F-4CE1-B0A2-A491C864FE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576"/>
              <a:ext cx="5760" cy="48"/>
            </a:xfrm>
            <a:prstGeom prst="rect">
              <a:avLst/>
            </a:prstGeom>
            <a:gradFill rotWithShape="0">
              <a:gsLst>
                <a:gs pos="0">
                  <a:srgbClr val="333399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1027" name="Rectangle 5">
            <a:extLst>
              <a:ext uri="{FF2B5EF4-FFF2-40B4-BE49-F238E27FC236}">
                <a16:creationId xmlns:a16="http://schemas.microsoft.com/office/drawing/2014/main" id="{F31CA668-FD14-44FA-A1D4-EAD61E8D8B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6">
            <a:extLst>
              <a:ext uri="{FF2B5EF4-FFF2-40B4-BE49-F238E27FC236}">
                <a16:creationId xmlns:a16="http://schemas.microsoft.com/office/drawing/2014/main" id="{F00B08A7-CD82-4224-8DCC-D96E31AD79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pic>
        <p:nvPicPr>
          <p:cNvPr id="1029" name="Picture 10" descr="pitt_bluegold_seal6">
            <a:extLst>
              <a:ext uri="{FF2B5EF4-FFF2-40B4-BE49-F238E27FC236}">
                <a16:creationId xmlns:a16="http://schemas.microsoft.com/office/drawing/2014/main" id="{017628D8-10E8-4E56-9F91-E63D1C509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"/>
            <a:ext cx="814388" cy="82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11797CB-2108-40A7-91A9-354B75C34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0400" y="6416675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2F5E07AB-B6E6-4E56-A079-DBE54BDBD4E9}" type="slidenum">
              <a:rPr lang="en-US" altLang="en-US"/>
              <a:pPr/>
              <a:t>‹#›</a:t>
            </a:fld>
            <a:r>
              <a:rPr lang="en-US" altLang="en-US"/>
              <a:t> of 23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7" r:id="rId1"/>
    <p:sldLayoutId id="2147484438" r:id="rId2"/>
    <p:sldLayoutId id="2147484439" r:id="rId3"/>
    <p:sldLayoutId id="2147484440" r:id="rId4"/>
    <p:sldLayoutId id="2147484441" r:id="rId5"/>
    <p:sldLayoutId id="2147484442" r:id="rId6"/>
    <p:sldLayoutId id="2147484443" r:id="rId7"/>
    <p:sldLayoutId id="2147484444" r:id="rId8"/>
    <p:sldLayoutId id="2147484445" r:id="rId9"/>
    <p:sldLayoutId id="2147484446" r:id="rId10"/>
    <p:sldLayoutId id="2147484447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46AA"/>
        </a:buClr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46AA"/>
        </a:buClr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  <a:ea typeface="+mn-ea"/>
          <a:cs typeface="+mn-cs"/>
        </a:defRPr>
      </a:lvl2pPr>
      <a:lvl3pPr marL="1085850" indent="-228600" algn="l" rtl="0" eaLnBrk="0" fontAlgn="base" hangingPunct="0">
        <a:spcBef>
          <a:spcPct val="20000"/>
        </a:spcBef>
        <a:spcAft>
          <a:spcPct val="0"/>
        </a:spcAft>
        <a:buClr>
          <a:srgbClr val="0046AA"/>
        </a:buClr>
        <a:buFont typeface="Monotype Sorts" pitchFamily="-84" charset="2"/>
        <a:buChar char=""/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428750" indent="-228600" algn="l" rtl="0" eaLnBrk="0" fontAlgn="base" hangingPunct="0">
        <a:spcBef>
          <a:spcPct val="20000"/>
        </a:spcBef>
        <a:spcAft>
          <a:spcPct val="0"/>
        </a:spcAft>
        <a:buClr>
          <a:srgbClr val="0046AA"/>
        </a:buClr>
        <a:buFont typeface="Wingdings" panose="05000000000000000000" pitchFamily="2" charset="2"/>
        <a:buChar char="l"/>
        <a:defRPr sz="1600">
          <a:solidFill>
            <a:schemeClr val="tx1"/>
          </a:solidFill>
          <a:latin typeface="+mn-lt"/>
          <a:ea typeface="+mn-ea"/>
          <a:cs typeface="+mn-cs"/>
        </a:defRPr>
      </a:lvl4pPr>
      <a:lvl5pPr marL="1771650" indent="-228600" algn="l" rtl="0" eaLnBrk="0" fontAlgn="base" hangingPunct="0">
        <a:spcBef>
          <a:spcPct val="20000"/>
        </a:spcBef>
        <a:spcAft>
          <a:spcPct val="0"/>
        </a:spcAft>
        <a:buClr>
          <a:srgbClr val="0046AA"/>
        </a:buClr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228850" indent="-228600" algn="l" rtl="0" fontAlgn="base">
        <a:spcBef>
          <a:spcPct val="20000"/>
        </a:spcBef>
        <a:spcAft>
          <a:spcPct val="0"/>
        </a:spcAft>
        <a:buClr>
          <a:srgbClr val="0046AA"/>
        </a:buClr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6pPr>
      <a:lvl7pPr marL="2686050" indent="-228600" algn="l" rtl="0" fontAlgn="base">
        <a:spcBef>
          <a:spcPct val="20000"/>
        </a:spcBef>
        <a:spcAft>
          <a:spcPct val="0"/>
        </a:spcAft>
        <a:buClr>
          <a:srgbClr val="0046AA"/>
        </a:buClr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7pPr>
      <a:lvl8pPr marL="3143250" indent="-228600" algn="l" rtl="0" fontAlgn="base">
        <a:spcBef>
          <a:spcPct val="20000"/>
        </a:spcBef>
        <a:spcAft>
          <a:spcPct val="0"/>
        </a:spcAft>
        <a:buClr>
          <a:srgbClr val="0046AA"/>
        </a:buClr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8pPr>
      <a:lvl9pPr marL="3600450" indent="-228600" algn="l" rtl="0" fontAlgn="base">
        <a:spcBef>
          <a:spcPct val="20000"/>
        </a:spcBef>
        <a:spcAft>
          <a:spcPct val="0"/>
        </a:spcAft>
        <a:buClr>
          <a:srgbClr val="0046AA"/>
        </a:buClr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Picture 5">
            <a:extLst>
              <a:ext uri="{FF2B5EF4-FFF2-40B4-BE49-F238E27FC236}">
                <a16:creationId xmlns:a16="http://schemas.microsoft.com/office/drawing/2014/main" id="{BBE283F0-D9CA-481B-BEF6-19C906575C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0" name="Rectangle 2">
            <a:extLst>
              <a:ext uri="{FF2B5EF4-FFF2-40B4-BE49-F238E27FC236}">
                <a16:creationId xmlns:a16="http://schemas.microsoft.com/office/drawing/2014/main" id="{98D20041-45CE-4D5B-9D43-60470E93449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0" y="381000"/>
            <a:ext cx="7188200" cy="1409700"/>
          </a:xfrm>
        </p:spPr>
        <p:txBody>
          <a:bodyPr anchor="b"/>
          <a:lstStyle/>
          <a:p>
            <a:pPr algn="l" eaLnBrk="1" hangingPunct="1"/>
            <a:r>
              <a:rPr lang="en-US" altLang="en-US" dirty="0">
                <a:solidFill>
                  <a:schemeClr val="bg1"/>
                </a:solidFill>
                <a:latin typeface="Georgia" panose="02040502050405020303" pitchFamily="18" charset="0"/>
                <a:ea typeface="MS PGothic" panose="020B0600070205080204" pitchFamily="34" charset="-128"/>
              </a:rPr>
              <a:t>Giving a Presentation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A4DCBBBD-EAD8-4DA9-BEB4-403D1F27BDF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5400" y="1841500"/>
            <a:ext cx="5486400" cy="1206500"/>
          </a:xfrm>
        </p:spPr>
        <p:txBody>
          <a:bodyPr/>
          <a:lstStyle/>
          <a:p>
            <a:pPr algn="l" eaLnBrk="1" hangingPunct="1">
              <a:buFont typeface="Wingdings" panose="05000000000000000000" pitchFamily="2" charset="2"/>
              <a:buNone/>
            </a:pPr>
            <a:r>
              <a:rPr lang="en-US" altLang="en-US" sz="2200" dirty="0">
                <a:solidFill>
                  <a:srgbClr val="CCCC90"/>
                </a:solidFill>
                <a:latin typeface="Georgia" panose="02040502050405020303" pitchFamily="18" charset="0"/>
                <a:ea typeface="MS PGothic" panose="020B0600070205080204" pitchFamily="34" charset="-128"/>
              </a:rPr>
              <a:t>How to give a good presentation</a:t>
            </a:r>
          </a:p>
          <a:p>
            <a:pPr algn="l" eaLnBrk="1" hangingPunct="1">
              <a:buFont typeface="Wingdings" panose="05000000000000000000" pitchFamily="2" charset="2"/>
              <a:buNone/>
            </a:pPr>
            <a:r>
              <a:rPr lang="en-US" altLang="en-US" sz="2200" dirty="0">
                <a:solidFill>
                  <a:srgbClr val="CCCC90"/>
                </a:solidFill>
                <a:latin typeface="Georgia" panose="02040502050405020303" pitchFamily="18" charset="0"/>
                <a:ea typeface="MS PGothic" panose="020B0600070205080204" pitchFamily="34" charset="-128"/>
              </a:rPr>
              <a:t>How to give a good peer review feedback</a:t>
            </a:r>
          </a:p>
        </p:txBody>
      </p:sp>
      <p:sp>
        <p:nvSpPr>
          <p:cNvPr id="27652" name="Rectangle 3">
            <a:extLst>
              <a:ext uri="{FF2B5EF4-FFF2-40B4-BE49-F238E27FC236}">
                <a16:creationId xmlns:a16="http://schemas.microsoft.com/office/drawing/2014/main" id="{8267193C-59AA-426C-BFEC-DCC63699AB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00" y="3327400"/>
            <a:ext cx="5486400" cy="119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Clr>
                <a:srgbClr val="000000"/>
              </a:buClr>
            </a:pPr>
            <a:r>
              <a:rPr lang="en-US" altLang="en-US" sz="1600" dirty="0">
                <a:solidFill>
                  <a:srgbClr val="CCCC90"/>
                </a:solidFill>
                <a:latin typeface="Georgia" panose="02040502050405020303" pitchFamily="18" charset="0"/>
              </a:rPr>
              <a:t>School of Computing and Information</a:t>
            </a:r>
          </a:p>
          <a:p>
            <a:pPr eaLnBrk="1" hangingPunct="1">
              <a:spcBef>
                <a:spcPct val="2000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altLang="en-US" sz="1600" dirty="0">
                <a:solidFill>
                  <a:srgbClr val="CCCC90"/>
                </a:solidFill>
                <a:latin typeface="Georgia" panose="02040502050405020303" pitchFamily="18" charset="0"/>
              </a:rPr>
              <a:t>Department of Computer Science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91F-5876-4B11-A39D-2B90F1183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Admire my beautiful slide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48D4F3-0222-49D0-A3E9-4BA81A3370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1295400"/>
            <a:ext cx="6705599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90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ACA1-3EBC-4933-BFD8-8B33AB34D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Admire my beautiful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3CA0C-7DFF-461D-AD27-69CCBC161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848600" cy="4724400"/>
          </a:xfrm>
        </p:spPr>
        <p:txBody>
          <a:bodyPr/>
          <a:lstStyle/>
          <a:p>
            <a:r>
              <a:rPr lang="en-US" dirty="0"/>
              <a:t>A slide is not a work of art – curb your enthusiasm</a:t>
            </a:r>
          </a:p>
          <a:p>
            <a:endParaRPr lang="en-US" dirty="0"/>
          </a:p>
          <a:p>
            <a:r>
              <a:rPr lang="en-US" dirty="0"/>
              <a:t>Fonts, colors, and style should be consistent</a:t>
            </a:r>
          </a:p>
          <a:p>
            <a:pPr lvl="1"/>
            <a:r>
              <a:rPr lang="en-US" dirty="0"/>
              <a:t>If not, the difference should convey a meaning</a:t>
            </a:r>
          </a:p>
          <a:p>
            <a:pPr lvl="1"/>
            <a:endParaRPr lang="en-US" dirty="0"/>
          </a:p>
          <a:p>
            <a:r>
              <a:rPr lang="en-US" dirty="0"/>
              <a:t>Also remember, a portion of population is color blind</a:t>
            </a:r>
          </a:p>
          <a:p>
            <a:endParaRPr lang="en-US" dirty="0"/>
          </a:p>
          <a:p>
            <a:r>
              <a:rPr lang="en-US" dirty="0"/>
              <a:t>By the way, was that outline slide </a:t>
            </a:r>
            <a:r>
              <a:rPr lang="en-US" i="1" dirty="0"/>
              <a:t>really</a:t>
            </a:r>
            <a:r>
              <a:rPr lang="en-US" dirty="0"/>
              <a:t> necessary?</a:t>
            </a:r>
          </a:p>
          <a:p>
            <a:pPr lvl="1"/>
            <a:r>
              <a:rPr lang="en-US" dirty="0"/>
              <a:t>Most talks are structured that way – no </a:t>
            </a:r>
            <a:r>
              <a:rPr lang="en-US"/>
              <a:t>information content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713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6090-0A24-4CAA-8735-85C7F035A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my code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75911C9A-689A-4C2A-A509-CB25688148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5136" y="1371600"/>
            <a:ext cx="6233728" cy="4972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04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7F47-A41B-4F7E-960D-181CA6219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my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B742D-ACA9-4CAA-92B4-7326A523F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Hate to break it to you but …</a:t>
            </a:r>
          </a:p>
          <a:p>
            <a:endParaRPr lang="en-US" dirty="0"/>
          </a:p>
          <a:p>
            <a:r>
              <a:rPr lang="en-US" dirty="0"/>
              <a:t>Nobody wants to read your code (if avoidable)</a:t>
            </a:r>
          </a:p>
          <a:p>
            <a:endParaRPr lang="en-US" dirty="0"/>
          </a:p>
          <a:p>
            <a:r>
              <a:rPr lang="en-US" dirty="0"/>
              <a:t>If you really feel the need …</a:t>
            </a:r>
          </a:p>
          <a:p>
            <a:pPr lvl="1"/>
            <a:r>
              <a:rPr lang="en-US" dirty="0"/>
              <a:t>At least explain at a high level what the code is trying to do</a:t>
            </a:r>
          </a:p>
          <a:p>
            <a:pPr lvl="1"/>
            <a:r>
              <a:rPr lang="en-US" dirty="0"/>
              <a:t>Focus audience attention at the part that is interesting</a:t>
            </a:r>
          </a:p>
        </p:txBody>
      </p:sp>
    </p:spTree>
    <p:extLst>
      <p:ext uri="{BB962C8B-B14F-4D97-AF65-F5344CB8AC3E}">
        <p14:creationId xmlns:p14="http://schemas.microsoft.com/office/powerpoint/2010/main" val="978853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64E1-9E33-4E11-BB4B-DA82F82C6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am a math whiz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8F4268-F3C6-4654-96EE-28ED25B3B9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788" y="1646238"/>
            <a:ext cx="5700712" cy="1004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B5424F6F-B004-429E-B2E5-C1DB674BC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3700" y="3124200"/>
            <a:ext cx="589280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2679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F3820-DB34-4A42-8B19-5DD0D4AB2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am a math whiz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944E3-5CED-4709-B613-A161DA9AF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Well guess what.  Many are not.</a:t>
            </a:r>
          </a:p>
          <a:p>
            <a:endParaRPr lang="en-US" dirty="0"/>
          </a:p>
          <a:p>
            <a:r>
              <a:rPr lang="en-US" dirty="0"/>
              <a:t>Translate math to plain English whenever you can</a:t>
            </a:r>
          </a:p>
        </p:txBody>
      </p:sp>
    </p:spTree>
    <p:extLst>
      <p:ext uri="{BB962C8B-B14F-4D97-AF65-F5344CB8AC3E}">
        <p14:creationId xmlns:p14="http://schemas.microsoft.com/office/powerpoint/2010/main" val="1425917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03F8-351F-4A2F-BC46-DC5A280B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read my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AAD60-2A28-46F0-8E0C-C2A8C079E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Proof sketch: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6D2363-639D-4D9E-9C4D-6D152D64D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338" y="1828800"/>
            <a:ext cx="3590925" cy="469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85441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AFE84-7F9B-45FC-97B6-00621BAB8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read my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315F0-558A-41EB-AD23-67AFA3EC7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724400"/>
          </a:xfrm>
        </p:spPr>
        <p:txBody>
          <a:bodyPr/>
          <a:lstStyle/>
          <a:p>
            <a:r>
              <a:rPr lang="en-US" dirty="0"/>
              <a:t>Then why am I listening to you?</a:t>
            </a:r>
          </a:p>
          <a:p>
            <a:endParaRPr lang="en-US" dirty="0"/>
          </a:p>
          <a:p>
            <a:r>
              <a:rPr lang="en-US" dirty="0"/>
              <a:t>Having too much to read can interfere with listening</a:t>
            </a:r>
          </a:p>
          <a:p>
            <a:pPr lvl="1"/>
            <a:r>
              <a:rPr lang="en-US" dirty="0"/>
              <a:t>Did you know?</a:t>
            </a:r>
            <a:br>
              <a:rPr lang="en-US" dirty="0"/>
            </a:br>
            <a:r>
              <a:rPr lang="en-US" dirty="0"/>
              <a:t>Reading and listening exercise same part of brain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789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1604DB79-06BA-4D32-BC69-5E3C6DAFB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71800"/>
            <a:ext cx="9144000" cy="914400"/>
          </a:xfrm>
        </p:spPr>
        <p:txBody>
          <a:bodyPr/>
          <a:lstStyle/>
          <a:p>
            <a:r>
              <a:rPr lang="en-US" altLang="en-US" i="1" dirty="0"/>
              <a:t>Content and delivery are just as</a:t>
            </a:r>
            <a:br>
              <a:rPr lang="en-US" altLang="en-US" i="1" dirty="0"/>
            </a:br>
            <a:r>
              <a:rPr lang="en-US" altLang="en-US" i="1" dirty="0"/>
              <a:t>(perhaps more) important</a:t>
            </a:r>
          </a:p>
        </p:txBody>
      </p:sp>
    </p:spTree>
    <p:extLst>
      <p:ext uri="{BB962C8B-B14F-4D97-AF65-F5344CB8AC3E}">
        <p14:creationId xmlns:p14="http://schemas.microsoft.com/office/powerpoint/2010/main" val="1348237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>
            <a:extLst>
              <a:ext uri="{FF2B5EF4-FFF2-40B4-BE49-F238E27FC236}">
                <a16:creationId xmlns:a16="http://schemas.microsoft.com/office/drawing/2014/main" id="{27234918-1E35-4F88-95DE-5D4ACE776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dirty="0"/>
              <a:t>Issues with Content and Delivery</a:t>
            </a: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5C827AE1-C94F-456E-8D0B-DAC835D0F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Issues with content:</a:t>
            </a:r>
          </a:p>
          <a:p>
            <a:pPr lvl="1"/>
            <a:r>
              <a:rPr lang="en-US" altLang="en-US" dirty="0"/>
              <a:t>Why should we care about the problem?</a:t>
            </a:r>
          </a:p>
          <a:p>
            <a:pPr lvl="1"/>
            <a:r>
              <a:rPr lang="en-US" altLang="en-US" dirty="0"/>
              <a:t>How will the results be useful in practice?</a:t>
            </a:r>
          </a:p>
          <a:p>
            <a:pPr lvl="1"/>
            <a:r>
              <a:rPr lang="en-US" altLang="en-US" dirty="0"/>
              <a:t>Had no idea where talk was going!</a:t>
            </a:r>
          </a:p>
          <a:p>
            <a:pPr lvl="1"/>
            <a:r>
              <a:rPr lang="en-US" altLang="en-US" dirty="0"/>
              <a:t>Missing context to understand problem setup</a:t>
            </a:r>
          </a:p>
          <a:p>
            <a:endParaRPr lang="en-US" altLang="en-US" dirty="0"/>
          </a:p>
          <a:p>
            <a:r>
              <a:rPr lang="en-US" altLang="en-US" dirty="0"/>
              <a:t>Issues with delivery:</a:t>
            </a:r>
          </a:p>
          <a:p>
            <a:pPr lvl="1"/>
            <a:r>
              <a:rPr lang="en-US" altLang="en-US" dirty="0"/>
              <a:t>Lack of eye contact</a:t>
            </a:r>
          </a:p>
          <a:p>
            <a:pPr lvl="1"/>
            <a:r>
              <a:rPr lang="en-US" altLang="en-US" dirty="0"/>
              <a:t>Lecturing to the board/laptop, not the audience</a:t>
            </a:r>
          </a:p>
          <a:p>
            <a:pPr lvl="1"/>
            <a:r>
              <a:rPr lang="en-US" altLang="en-US" dirty="0"/>
              <a:t>Speaks too quickly / too slowly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Overruns allotted time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>
            <a:extLst>
              <a:ext uri="{FF2B5EF4-FFF2-40B4-BE49-F238E27FC236}">
                <a16:creationId xmlns:a16="http://schemas.microsoft.com/office/drawing/2014/main" id="{4A2307FA-B6BD-4A86-BC6F-43CB27669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Presentation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D06AE-028E-480C-90A6-E134D6571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924800" cy="4724400"/>
          </a:xfrm>
        </p:spPr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</a:rPr>
              <a:t>Next 10 weeks:  </a:t>
            </a:r>
            <a:r>
              <a:rPr lang="en-US" altLang="en-US" dirty="0"/>
              <a:t>CS 1900 internship presentations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Final week:  </a:t>
            </a:r>
            <a:r>
              <a:rPr lang="en-US" altLang="en-US" dirty="0"/>
              <a:t>CS 1950 research presentations</a:t>
            </a:r>
          </a:p>
          <a:p>
            <a:r>
              <a:rPr lang="en-US" altLang="en-US" dirty="0"/>
              <a:t>Complete the Doodle poll that will open at 8:00 PM</a:t>
            </a:r>
          </a:p>
          <a:p>
            <a:pPr lvl="1"/>
            <a:endParaRPr lang="en-US" altLang="en-US" dirty="0"/>
          </a:p>
          <a:p>
            <a:r>
              <a:rPr lang="en-US" altLang="en-US" dirty="0">
                <a:solidFill>
                  <a:srgbClr val="FF0000"/>
                </a:solidFill>
              </a:rPr>
              <a:t>All talks </a:t>
            </a:r>
            <a:r>
              <a:rPr lang="en-US" altLang="en-US" dirty="0"/>
              <a:t>must be submitted to </a:t>
            </a:r>
            <a:r>
              <a:rPr lang="en-US" altLang="en-US" dirty="0" err="1"/>
              <a:t>courseweb</a:t>
            </a:r>
            <a:r>
              <a:rPr lang="en-US" altLang="en-US" dirty="0"/>
              <a:t> by </a:t>
            </a:r>
            <a:r>
              <a:rPr lang="en-US" altLang="en-US" dirty="0">
                <a:solidFill>
                  <a:srgbClr val="FF0000"/>
                </a:solidFill>
              </a:rPr>
              <a:t>Thursday midnight</a:t>
            </a:r>
            <a:r>
              <a:rPr lang="en-US" altLang="en-US" dirty="0"/>
              <a:t> the day before your presentation</a:t>
            </a:r>
          </a:p>
          <a:p>
            <a:pPr lvl="1"/>
            <a:r>
              <a:rPr lang="en-US" altLang="en-US" dirty="0"/>
              <a:t>Preferred format: PDF</a:t>
            </a:r>
          </a:p>
          <a:p>
            <a:pPr lvl="1"/>
            <a:r>
              <a:rPr lang="en-US" altLang="en-US" dirty="0"/>
              <a:t>Alternative format: </a:t>
            </a:r>
            <a:r>
              <a:rPr lang="en-US" altLang="en-US" dirty="0" err="1"/>
              <a:t>Powerpoint</a:t>
            </a:r>
            <a:r>
              <a:rPr lang="en-US" altLang="en-US" dirty="0"/>
              <a:t>, Keynote</a:t>
            </a:r>
          </a:p>
          <a:p>
            <a:pPr lvl="1"/>
            <a:r>
              <a:rPr lang="en-US" altLang="en-US" dirty="0"/>
              <a:t>Please put a cover page with title, name, and organization</a:t>
            </a:r>
            <a:br>
              <a:rPr lang="en-US" altLang="en-US" dirty="0"/>
            </a:br>
            <a:r>
              <a:rPr lang="en-US" altLang="en-US" dirty="0"/>
              <a:t>(So that reviewer knows who you are and where you worked)</a:t>
            </a:r>
          </a:p>
          <a:p>
            <a:pPr lvl="1"/>
            <a:r>
              <a:rPr lang="en-US" altLang="en-US" dirty="0"/>
              <a:t>Please number your slides!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Content Placeholder 2">
            <a:extLst>
              <a:ext uri="{FF2B5EF4-FFF2-40B4-BE49-F238E27FC236}">
                <a16:creationId xmlns:a16="http://schemas.microsoft.com/office/drawing/2014/main" id="{ABEBC06B-51D6-4B21-A091-F39C865F522B}"/>
              </a:ext>
            </a:extLst>
          </p:cNvPr>
          <p:cNvSpPr txBox="1">
            <a:spLocks/>
          </p:cNvSpPr>
          <p:nvPr/>
        </p:nvSpPr>
        <p:spPr bwMode="auto">
          <a:xfrm>
            <a:off x="381000" y="3124200"/>
            <a:ext cx="84582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rebuchet MS" panose="020B0603020202020204" pitchFamily="34" charset="0"/>
                <a:ea typeface="Osaka" pitchFamily="-84" charset="-128"/>
              </a:rPr>
              <a:t>Time is usually limited</a:t>
            </a: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1800" dirty="0">
                <a:latin typeface="Trebuchet MS" panose="020B0603020202020204" pitchFamily="34" charset="0"/>
                <a:ea typeface="Osaka" pitchFamily="-84" charset="-128"/>
              </a:rPr>
              <a:t>Invited talk:  &lt; 1 hour</a:t>
            </a: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1800" dirty="0">
                <a:latin typeface="Trebuchet MS" panose="020B0603020202020204" pitchFamily="34" charset="0"/>
                <a:ea typeface="Osaka" pitchFamily="-84" charset="-128"/>
              </a:rPr>
              <a:t>Conference talk:  20 minutes or so</a:t>
            </a:r>
            <a:endParaRPr lang="en-US" altLang="en-US" sz="1800" dirty="0">
              <a:solidFill>
                <a:srgbClr val="008000"/>
              </a:solidFill>
              <a:latin typeface="Trebuchet MS" panose="020B0603020202020204" pitchFamily="34" charset="0"/>
              <a:ea typeface="Osaka" pitchFamily="-84" charset="-128"/>
            </a:endParaRP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1800" dirty="0">
                <a:latin typeface="Trebuchet MS" panose="020B0603020202020204" pitchFamily="34" charset="0"/>
                <a:ea typeface="Osaka" pitchFamily="-84" charset="-128"/>
              </a:rPr>
              <a:t>Elevator talk: &lt; 2 minutes</a:t>
            </a: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1800" dirty="0">
                <a:latin typeface="Trebuchet MS" panose="020B0603020202020204" pitchFamily="34" charset="0"/>
                <a:ea typeface="Osaka" pitchFamily="-84" charset="-128"/>
              </a:rPr>
              <a:t>Your talk: 5 minutes</a:t>
            </a:r>
            <a:endParaRPr lang="en-US" altLang="en-US" sz="2200" dirty="0">
              <a:solidFill>
                <a:srgbClr val="FF964F"/>
              </a:solidFill>
              <a:latin typeface="Trebuchet MS" panose="020B0603020202020204" pitchFamily="34" charset="0"/>
              <a:ea typeface="Osaka" pitchFamily="-84" charset="-128"/>
            </a:endParaRPr>
          </a:p>
          <a:p>
            <a:pPr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rebuchet MS" panose="020B0603020202020204" pitchFamily="34" charset="0"/>
                <a:ea typeface="Osaka" pitchFamily="-84" charset="-128"/>
              </a:rPr>
              <a:t>This is not a lot of time…</a:t>
            </a:r>
          </a:p>
          <a:p>
            <a:pPr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None/>
            </a:pPr>
            <a:endParaRPr lang="en-US" altLang="en-US" sz="2000" dirty="0">
              <a:latin typeface="Trebuchet MS" panose="020B0603020202020204" pitchFamily="34" charset="0"/>
              <a:ea typeface="Osaka" pitchFamily="-84" charset="-128"/>
            </a:endParaRPr>
          </a:p>
          <a:p>
            <a:pPr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None/>
            </a:pPr>
            <a:r>
              <a:rPr lang="en-US" altLang="en-US" sz="2000" i="1" dirty="0">
                <a:solidFill>
                  <a:srgbClr val="FF0000"/>
                </a:solidFill>
                <a:latin typeface="Trebuchet MS" panose="020B0603020202020204" pitchFamily="34" charset="0"/>
                <a:ea typeface="Osaka" pitchFamily="-84" charset="-128"/>
              </a:rPr>
              <a:t>Bottom line:</a:t>
            </a:r>
            <a:r>
              <a:rPr lang="en-US" altLang="en-US" sz="2000" i="1" dirty="0">
                <a:latin typeface="Trebuchet MS" panose="020B0603020202020204" pitchFamily="34" charset="0"/>
                <a:ea typeface="Osaka" pitchFamily="-84" charset="-128"/>
              </a:rPr>
              <a:t>  Your audience should learn something from your talk</a:t>
            </a:r>
          </a:p>
        </p:txBody>
      </p:sp>
      <p:sp>
        <p:nvSpPr>
          <p:cNvPr id="57346" name="Title 1">
            <a:extLst>
              <a:ext uri="{FF2B5EF4-FFF2-40B4-BE49-F238E27FC236}">
                <a16:creationId xmlns:a16="http://schemas.microsoft.com/office/drawing/2014/main" id="{89AD5184-4116-4841-AA91-3BBAF5047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/>
              <a:t>Structure your talk based on your audience and the time that you have</a:t>
            </a:r>
          </a:p>
        </p:txBody>
      </p:sp>
      <p:sp>
        <p:nvSpPr>
          <p:cNvPr id="21507" name="Content Placeholder 2">
            <a:extLst>
              <a:ext uri="{FF2B5EF4-FFF2-40B4-BE49-F238E27FC236}">
                <a16:creationId xmlns:a16="http://schemas.microsoft.com/office/drawing/2014/main" id="{C466CAE9-67AE-4C65-9105-32FDD63FD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0" y="1371600"/>
            <a:ext cx="6172200" cy="1676400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2000" dirty="0"/>
              <a:t>Your audience:  Generally smart individuals</a:t>
            </a:r>
          </a:p>
          <a:p>
            <a:pPr lvl="1"/>
            <a:r>
              <a:rPr lang="en-US" altLang="en-US" sz="1800" dirty="0"/>
              <a:t>Computer Scientists?  </a:t>
            </a:r>
            <a:r>
              <a:rPr lang="en-US" altLang="en-US" sz="1800" dirty="0">
                <a:solidFill>
                  <a:srgbClr val="008000"/>
                </a:solidFill>
              </a:rPr>
              <a:t>Yes</a:t>
            </a:r>
          </a:p>
          <a:p>
            <a:pPr lvl="1"/>
            <a:r>
              <a:rPr lang="en-US" altLang="en-US" sz="1800" dirty="0"/>
              <a:t>Knowledgeable about your area?  </a:t>
            </a:r>
            <a:r>
              <a:rPr lang="en-US" altLang="en-US" sz="1800" dirty="0">
                <a:solidFill>
                  <a:srgbClr val="FF964F"/>
                </a:solidFill>
              </a:rPr>
              <a:t>Maybe</a:t>
            </a:r>
          </a:p>
          <a:p>
            <a:pPr lvl="1"/>
            <a:r>
              <a:rPr lang="en-US" altLang="en-US" sz="1800" dirty="0"/>
              <a:t>Knowledgeable about your problem?  </a:t>
            </a:r>
            <a:r>
              <a:rPr lang="en-US" altLang="en-US" sz="1800" dirty="0">
                <a:solidFill>
                  <a:srgbClr val="FF0000"/>
                </a:solidFill>
              </a:rPr>
              <a:t>Probably not</a:t>
            </a:r>
          </a:p>
        </p:txBody>
      </p:sp>
      <p:pic>
        <p:nvPicPr>
          <p:cNvPr id="21508" name="Picture 3">
            <a:extLst>
              <a:ext uri="{FF2B5EF4-FFF2-40B4-BE49-F238E27FC236}">
                <a16:creationId xmlns:a16="http://schemas.microsoft.com/office/drawing/2014/main" id="{8B11965B-A631-4BDB-8426-A88936E6E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350" y="1447800"/>
            <a:ext cx="2051050" cy="138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4">
            <a:extLst>
              <a:ext uri="{FF2B5EF4-FFF2-40B4-BE49-F238E27FC236}">
                <a16:creationId xmlns:a16="http://schemas.microsoft.com/office/drawing/2014/main" id="{594F6523-E7D1-4581-B5E8-D6BA2E779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3048000"/>
            <a:ext cx="1441450" cy="1992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1326C6E-D7DC-4748-8DD9-B2BA5E3D993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447800" y="5334000"/>
            <a:ext cx="6248400" cy="0"/>
          </a:xfrm>
          <a:prstGeom prst="line">
            <a:avLst/>
          </a:prstGeom>
          <a:noFill/>
          <a:ln w="25400">
            <a:solidFill>
              <a:srgbClr val="CE0000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42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15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5" grpId="0" build="p"/>
      <p:bldP spid="21507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>
            <a:extLst>
              <a:ext uri="{FF2B5EF4-FFF2-40B4-BE49-F238E27FC236}">
                <a16:creationId xmlns:a16="http://schemas.microsoft.com/office/drawing/2014/main" id="{379667D9-FAF3-4C3C-9156-67FD84717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/>
              <a:t>That’s not a lot of time, how should I structure my talk to relate to these people?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3C6F4F-B7DE-49B3-B102-930520AFFA4B}"/>
              </a:ext>
            </a:extLst>
          </p:cNvPr>
          <p:cNvGrpSpPr>
            <a:grpSpLocks/>
          </p:cNvGrpSpPr>
          <p:nvPr/>
        </p:nvGrpSpPr>
        <p:grpSpPr bwMode="auto">
          <a:xfrm>
            <a:off x="1154113" y="1196975"/>
            <a:ext cx="2351087" cy="2003425"/>
            <a:chOff x="11113" y="1196975"/>
            <a:chExt cx="2351087" cy="2003425"/>
          </a:xfrm>
        </p:grpSpPr>
        <p:pic>
          <p:nvPicPr>
            <p:cNvPr id="58386" name="Picture 3">
              <a:extLst>
                <a:ext uri="{FF2B5EF4-FFF2-40B4-BE49-F238E27FC236}">
                  <a16:creationId xmlns:a16="http://schemas.microsoft.com/office/drawing/2014/main" id="{A56B21B2-4450-4833-87C0-34C81A929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" y="1196975"/>
              <a:ext cx="914400" cy="1335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387" name="TextBox 4">
              <a:extLst>
                <a:ext uri="{FF2B5EF4-FFF2-40B4-BE49-F238E27FC236}">
                  <a16:creationId xmlns:a16="http://schemas.microsoft.com/office/drawing/2014/main" id="{97380C7E-E485-4973-8CED-499C22C626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13" y="2492375"/>
              <a:ext cx="2351087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2000">
                  <a:latin typeface="Trebuchet MS" panose="020B0603020202020204" pitchFamily="34" charset="0"/>
                </a:rPr>
                <a:t>This is a </a:t>
              </a:r>
              <a:r>
                <a:rPr lang="en-US" altLang="en-US" sz="2000">
                  <a:solidFill>
                    <a:srgbClr val="FF0000"/>
                  </a:solidFill>
                  <a:latin typeface="Trebuchet MS" panose="020B0603020202020204" pitchFamily="34" charset="0"/>
                </a:rPr>
                <a:t>hard</a:t>
              </a:r>
              <a:r>
                <a:rPr lang="en-US" altLang="en-US" sz="2000">
                  <a:latin typeface="Trebuchet MS" panose="020B0603020202020204" pitchFamily="34" charset="0"/>
                </a:rPr>
                <a:t> problem…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BAD904B-3E37-4B85-9317-C8889B0DCD3F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1219200"/>
            <a:ext cx="2895600" cy="1981200"/>
            <a:chOff x="1752600" y="1219200"/>
            <a:chExt cx="2895600" cy="1981200"/>
          </a:xfrm>
        </p:grpSpPr>
        <p:pic>
          <p:nvPicPr>
            <p:cNvPr id="58384" name="Picture 5">
              <a:extLst>
                <a:ext uri="{FF2B5EF4-FFF2-40B4-BE49-F238E27FC236}">
                  <a16:creationId xmlns:a16="http://schemas.microsoft.com/office/drawing/2014/main" id="{85502A0B-E378-49A4-A3CE-2917B34A3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3675" y="1219200"/>
              <a:ext cx="923925" cy="1295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385" name="TextBox 6">
              <a:extLst>
                <a:ext uri="{FF2B5EF4-FFF2-40B4-BE49-F238E27FC236}">
                  <a16:creationId xmlns:a16="http://schemas.microsoft.com/office/drawing/2014/main" id="{7D70A709-D62B-4BA2-B73C-4146E21AB1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2600" y="2492375"/>
              <a:ext cx="2895600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2000">
                  <a:latin typeface="Trebuchet MS" panose="020B0603020202020204" pitchFamily="34" charset="0"/>
                </a:rPr>
                <a:t>… with </a:t>
              </a:r>
              <a:r>
                <a:rPr lang="en-US" altLang="en-US" sz="2000">
                  <a:solidFill>
                    <a:srgbClr val="FF0000"/>
                  </a:solidFill>
                  <a:latin typeface="Trebuchet MS" panose="020B0603020202020204" pitchFamily="34" charset="0"/>
                </a:rPr>
                <a:t>interesting</a:t>
              </a:r>
              <a:r>
                <a:rPr lang="en-US" altLang="en-US" sz="2000">
                  <a:latin typeface="Trebuchet MS" panose="020B0603020202020204" pitchFamily="34" charset="0"/>
                </a:rPr>
                <a:t> applications…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EDE7470-7D87-42EF-AABF-6A39F320CF54}"/>
              </a:ext>
            </a:extLst>
          </p:cNvPr>
          <p:cNvGrpSpPr>
            <a:grpSpLocks/>
          </p:cNvGrpSpPr>
          <p:nvPr/>
        </p:nvGrpSpPr>
        <p:grpSpPr bwMode="auto">
          <a:xfrm>
            <a:off x="5562600" y="1371600"/>
            <a:ext cx="2362200" cy="1828800"/>
            <a:chOff x="4419600" y="1371600"/>
            <a:chExt cx="2362200" cy="1828800"/>
          </a:xfrm>
        </p:grpSpPr>
        <p:pic>
          <p:nvPicPr>
            <p:cNvPr id="58382" name="Picture 7">
              <a:extLst>
                <a:ext uri="{FF2B5EF4-FFF2-40B4-BE49-F238E27FC236}">
                  <a16:creationId xmlns:a16="http://schemas.microsoft.com/office/drawing/2014/main" id="{D7379FCC-169F-45CA-B50B-8BA9521DF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6800" y="1371600"/>
              <a:ext cx="1520825" cy="990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383" name="TextBox 8">
              <a:extLst>
                <a:ext uri="{FF2B5EF4-FFF2-40B4-BE49-F238E27FC236}">
                  <a16:creationId xmlns:a16="http://schemas.microsoft.com/office/drawing/2014/main" id="{6434EA19-2E3B-4ED2-B1E3-A7954CF209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9600" y="2492375"/>
              <a:ext cx="2362200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2000">
                  <a:latin typeface="Trebuchet MS" panose="020B0603020202020204" pitchFamily="34" charset="0"/>
                </a:rPr>
                <a:t>… that builds on prior work…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E51EDFE-8D58-468F-896D-DE85932111C8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3276600"/>
            <a:ext cx="5638800" cy="2286000"/>
            <a:chOff x="381000" y="3276600"/>
            <a:chExt cx="5638800" cy="228600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BC11B939-1033-4EA5-A350-746E3791234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81000" y="3581400"/>
              <a:ext cx="4191000" cy="1981200"/>
            </a:xfrm>
            <a:prstGeom prst="rect">
              <a:avLst/>
            </a:prstGeom>
            <a:ln/>
            <a:extLs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Font typeface="Wingdings" charset="0"/>
                <a:buChar char="n"/>
                <a:defRPr sz="2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Font typeface="Wingdings" charset="0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585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Font typeface="Monotype Sorts" charset="0"/>
                <a:buChar char=""/>
                <a:defRPr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2875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Font typeface="Wingdings" charset="0"/>
                <a:buChar char="l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77165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Char char="»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2885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Char char="»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68605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Char char="»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4325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Char char="»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0045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Char char="»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Wingdings" charset="0"/>
                <a:buNone/>
                <a:defRPr/>
              </a:pPr>
              <a:r>
                <a:rPr lang="en-US" sz="2000" dirty="0"/>
                <a:t>Two sub-parts:</a:t>
              </a:r>
            </a:p>
            <a:p>
              <a:pPr lvl="1">
                <a:defRPr/>
              </a:pPr>
              <a:r>
                <a:rPr lang="en-US" sz="1800" dirty="0"/>
                <a:t>You solved a problem</a:t>
              </a:r>
            </a:p>
            <a:p>
              <a:pPr lvl="1">
                <a:defRPr/>
              </a:pPr>
              <a:r>
                <a:rPr lang="en-US" sz="1800"/>
                <a:t>You used </a:t>
              </a:r>
              <a:r>
                <a:rPr lang="en-US" sz="1800" dirty="0"/>
                <a:t>neat technological advancements to do this</a:t>
              </a:r>
            </a:p>
          </p:txBody>
        </p:sp>
        <p:sp>
          <p:nvSpPr>
            <p:cNvPr id="14" name="Bent Arrow 13">
              <a:extLst>
                <a:ext uri="{FF2B5EF4-FFF2-40B4-BE49-F238E27FC236}">
                  <a16:creationId xmlns:a16="http://schemas.microsoft.com/office/drawing/2014/main" id="{FCFD10D0-593F-42B1-AA8C-133F772F538C}"/>
                </a:ext>
              </a:extLst>
            </p:cNvPr>
            <p:cNvSpPr/>
            <p:nvPr/>
          </p:nvSpPr>
          <p:spPr bwMode="auto">
            <a:xfrm rot="10800000">
              <a:off x="4572000" y="3276600"/>
              <a:ext cx="1447800" cy="1676400"/>
            </a:xfrm>
            <a:prstGeom prst="bentArrow">
              <a:avLst/>
            </a:prstGeom>
            <a:gradFill flip="none" rotWithShape="1">
              <a:gsLst>
                <a:gs pos="0">
                  <a:srgbClr val="FFFF00"/>
                </a:gs>
                <a:gs pos="100000">
                  <a:srgbClr val="FF6600"/>
                </a:gs>
              </a:gsLst>
              <a:lin ang="0" scaled="1"/>
              <a:tileRect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67E03C2-86EC-43AA-9AAF-037817415442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5943600"/>
            <a:ext cx="7564438" cy="685800"/>
            <a:chOff x="685800" y="5943600"/>
            <a:chExt cx="7564438" cy="685800"/>
          </a:xfrm>
        </p:grpSpPr>
        <p:sp>
          <p:nvSpPr>
            <p:cNvPr id="58376" name="TextBox 14">
              <a:extLst>
                <a:ext uri="{FF2B5EF4-FFF2-40B4-BE49-F238E27FC236}">
                  <a16:creationId xmlns:a16="http://schemas.microsoft.com/office/drawing/2014/main" id="{3346000B-B35D-439D-AD71-E13CA881DA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5800" y="6167438"/>
              <a:ext cx="7564438" cy="461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>
                  <a:solidFill>
                    <a:srgbClr val="FF0000"/>
                  </a:solidFill>
                  <a:latin typeface="Trebuchet MS" panose="020B0603020202020204" pitchFamily="34" charset="0"/>
                </a:rPr>
                <a:t>Hint:</a:t>
              </a:r>
              <a:r>
                <a:rPr lang="en-US" altLang="en-US">
                  <a:latin typeface="Trebuchet MS" panose="020B0603020202020204" pitchFamily="34" charset="0"/>
                </a:rPr>
                <a:t>  Try to give audience one good take-home point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1617212-7CA0-40AF-AD49-363838077C4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447800" y="5943600"/>
              <a:ext cx="6248400" cy="0"/>
            </a:xfrm>
            <a:prstGeom prst="line">
              <a:avLst/>
            </a:prstGeom>
            <a:noFill/>
            <a:ln w="25400">
              <a:solidFill>
                <a:srgbClr val="CE0000"/>
              </a:solidFill>
              <a:round/>
              <a:headEnd/>
              <a:tailEnd/>
            </a:ln>
            <a:effectLst>
              <a:outerShdw blurRad="50800" dist="38100" dir="2700000" algn="tl" rotWithShape="0">
                <a:srgbClr val="808080">
                  <a:alpha val="42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id="{14B5D55A-0503-483B-9B37-782CE2B2F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/>
              <a:t>It’s not just </a:t>
            </a:r>
            <a:r>
              <a:rPr lang="en-US" altLang="en-US" sz="2800" i="1"/>
              <a:t>what</a:t>
            </a:r>
            <a:r>
              <a:rPr lang="en-US" altLang="en-US" sz="2800"/>
              <a:t> you say, but </a:t>
            </a:r>
            <a:r>
              <a:rPr lang="en-US" altLang="en-US" sz="2800" i="1"/>
              <a:t>how</a:t>
            </a:r>
            <a:r>
              <a:rPr lang="en-US" altLang="en-US" sz="2800"/>
              <a:t> you say it</a:t>
            </a: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07BE2834-2E2A-4692-8634-EF6E3FCEC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2209800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altLang="en-US"/>
              <a:t>Body language says a lot</a:t>
            </a:r>
          </a:p>
          <a:p>
            <a:pPr lvl="1"/>
            <a:r>
              <a:rPr lang="en-US" altLang="en-US"/>
              <a:t>Make eye contact with your audience</a:t>
            </a:r>
          </a:p>
          <a:p>
            <a:pPr marL="1200150" lvl="2" indent="-342900"/>
            <a:r>
              <a:rPr lang="en-US" altLang="en-US" i="1"/>
              <a:t>Corollary</a:t>
            </a:r>
            <a:r>
              <a:rPr lang="en-US" altLang="en-US"/>
              <a:t>:  Face your audience</a:t>
            </a:r>
          </a:p>
          <a:p>
            <a:pPr lvl="1"/>
            <a:r>
              <a:rPr lang="en-US" altLang="en-US"/>
              <a:t>Some movement is good</a:t>
            </a:r>
          </a:p>
          <a:p>
            <a:pPr lvl="1"/>
            <a:r>
              <a:rPr lang="en-US" altLang="en-US"/>
              <a:t>Don’t speak too fast (or too slow!)</a:t>
            </a:r>
          </a:p>
        </p:txBody>
      </p:sp>
      <p:sp>
        <p:nvSpPr>
          <p:cNvPr id="23555" name="Content Placeholder 2">
            <a:extLst>
              <a:ext uri="{FF2B5EF4-FFF2-40B4-BE49-F238E27FC236}">
                <a16:creationId xmlns:a16="http://schemas.microsoft.com/office/drawing/2014/main" id="{8D416B30-04BB-467E-B1C4-65599CBEA340}"/>
              </a:ext>
            </a:extLst>
          </p:cNvPr>
          <p:cNvSpPr txBox="1">
            <a:spLocks/>
          </p:cNvSpPr>
          <p:nvPr/>
        </p:nvSpPr>
        <p:spPr bwMode="auto">
          <a:xfrm>
            <a:off x="2590800" y="3733800"/>
            <a:ext cx="64770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None/>
            </a:pPr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Make useful slides</a:t>
            </a: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2000" dirty="0">
                <a:solidFill>
                  <a:srgbClr val="FF0000"/>
                </a:solidFill>
                <a:latin typeface="Trebuchet MS" panose="020B0603020202020204" pitchFamily="34" charset="0"/>
                <a:ea typeface="Osaka" pitchFamily="-84" charset="-128"/>
              </a:rPr>
              <a:t>One</a:t>
            </a:r>
            <a:r>
              <a:rPr lang="en-US" altLang="en-US" sz="2000" dirty="0">
                <a:latin typeface="Trebuchet MS" panose="020B0603020202020204" pitchFamily="34" charset="0"/>
                <a:ea typeface="Osaka" pitchFamily="-84" charset="-128"/>
              </a:rPr>
              <a:t> primary idea per slide</a:t>
            </a: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2000" dirty="0">
                <a:latin typeface="Trebuchet MS" panose="020B0603020202020204" pitchFamily="34" charset="0"/>
                <a:ea typeface="Osaka" pitchFamily="-84" charset="-128"/>
              </a:rPr>
              <a:t>Use slide titles to convey take-away message</a:t>
            </a: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2000" dirty="0">
                <a:solidFill>
                  <a:srgbClr val="FF0000"/>
                </a:solidFill>
                <a:latin typeface="Trebuchet MS" panose="020B0603020202020204" pitchFamily="34" charset="0"/>
                <a:ea typeface="Osaka" pitchFamily="-84" charset="-128"/>
              </a:rPr>
              <a:t>Do not</a:t>
            </a:r>
            <a:r>
              <a:rPr lang="en-US" altLang="en-US" sz="2000" dirty="0">
                <a:latin typeface="Trebuchet MS" panose="020B0603020202020204" pitchFamily="34" charset="0"/>
                <a:ea typeface="Osaka" pitchFamily="-84" charset="-128"/>
              </a:rPr>
              <a:t> read your slides!</a:t>
            </a: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2000" dirty="0">
                <a:latin typeface="Trebuchet MS" panose="020B0603020202020204" pitchFamily="34" charset="0"/>
                <a:ea typeface="Osaka" pitchFamily="-84" charset="-128"/>
              </a:rPr>
              <a:t>A picture is worth a thousand words…</a:t>
            </a:r>
          </a:p>
        </p:txBody>
      </p:sp>
      <p:pic>
        <p:nvPicPr>
          <p:cNvPr id="23556" name="Picture 4">
            <a:extLst>
              <a:ext uri="{FF2B5EF4-FFF2-40B4-BE49-F238E27FC236}">
                <a16:creationId xmlns:a16="http://schemas.microsoft.com/office/drawing/2014/main" id="{6A5F99CF-BA03-41DC-90BF-2F6CE7368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191000"/>
            <a:ext cx="2306638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5">
            <a:extLst>
              <a:ext uri="{FF2B5EF4-FFF2-40B4-BE49-F238E27FC236}">
                <a16:creationId xmlns:a16="http://schemas.microsoft.com/office/drawing/2014/main" id="{A495F0FD-BDD9-4A95-A962-E52A440E0C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143000"/>
            <a:ext cx="1200150" cy="294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4" grpId="0" uiExpand="1" build="p"/>
      <p:bldP spid="23555" grpId="0" uiExpand="1" build="p" bldLvl="2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E5439-EBC6-4E7A-8D8F-C92A16F13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A picture is worth a thousand words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6C28A5-F7F5-47AB-9781-DF3FA74DD157}"/>
              </a:ext>
            </a:extLst>
          </p:cNvPr>
          <p:cNvSpPr txBox="1">
            <a:spLocks/>
          </p:cNvSpPr>
          <p:nvPr/>
        </p:nvSpPr>
        <p:spPr bwMode="auto">
          <a:xfrm>
            <a:off x="152400" y="1371600"/>
            <a:ext cx="36576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Monotype Sorts" pitchFamily="-84" charset="2"/>
              <a:buChar char="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l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009900"/>
                </a:solidFill>
                <a:latin typeface="Times New Roman" panose="02020603050405020304" pitchFamily="18" charset="0"/>
              </a:rPr>
              <a:t>Edward R. Tufte, </a:t>
            </a:r>
            <a:r>
              <a:rPr lang="en-US" altLang="en-US" i="1" dirty="0">
                <a:solidFill>
                  <a:srgbClr val="009900"/>
                </a:solidFill>
                <a:latin typeface="Times New Roman" panose="02020603050405020304" pitchFamily="18" charset="0"/>
              </a:rPr>
              <a:t>The Visual Display of Quantitative Information</a:t>
            </a:r>
            <a:r>
              <a:rPr lang="en-US" altLang="en-US" dirty="0">
                <a:solidFill>
                  <a:srgbClr val="009900"/>
                </a:solidFill>
                <a:latin typeface="Times New Roman" panose="02020603050405020304" pitchFamily="18" charset="0"/>
              </a:rPr>
              <a:t>. Graphics Press</a:t>
            </a:r>
            <a:r>
              <a:rPr lang="en-US" altLang="en-US" i="1" dirty="0">
                <a:solidFill>
                  <a:srgbClr val="0099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dirty="0">
                <a:solidFill>
                  <a:srgbClr val="009900"/>
                </a:solidFill>
                <a:latin typeface="Times New Roman" panose="02020603050405020304" pitchFamily="18" charset="0"/>
              </a:rPr>
              <a:t>(2001)</a:t>
            </a:r>
            <a:r>
              <a:rPr lang="en-US" altLang="en-US" sz="3200" dirty="0">
                <a:solidFill>
                  <a:srgbClr val="009900"/>
                </a:solidFill>
                <a:latin typeface="Times New Roman" panose="02020603050405020304" pitchFamily="18" charset="0"/>
              </a:rPr>
              <a:t> </a:t>
            </a:r>
          </a:p>
          <a:p>
            <a:endParaRPr lang="en-US" altLang="en-US" kern="0" dirty="0"/>
          </a:p>
          <a:p>
            <a:r>
              <a:rPr lang="en-US" altLang="en-US" kern="0" dirty="0"/>
              <a:t>Graphic shows fluctuating mail workload in sync with the timing of political elections</a:t>
            </a:r>
          </a:p>
        </p:txBody>
      </p:sp>
      <p:pic>
        <p:nvPicPr>
          <p:cNvPr id="4" name="Picture 4" descr="speaking4">
            <a:extLst>
              <a:ext uri="{FF2B5EF4-FFF2-40B4-BE49-F238E27FC236}">
                <a16:creationId xmlns:a16="http://schemas.microsoft.com/office/drawing/2014/main" id="{AD602B1A-AB97-40D6-98BC-2D23CD1D47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10000" y="990600"/>
            <a:ext cx="5288826" cy="5771558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372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Title 1">
            <a:extLst>
              <a:ext uri="{FF2B5EF4-FFF2-40B4-BE49-F238E27FC236}">
                <a16:creationId xmlns:a16="http://schemas.microsoft.com/office/drawing/2014/main" id="{01FF18D5-CDC4-4EAD-AD6F-722F1323D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Practice, Practice,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CB648-AD65-4FE8-908D-BA381DAFAE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6629400" cy="5029200"/>
          </a:xfrm>
        </p:spPr>
        <p:txBody>
          <a:bodyPr/>
          <a:lstStyle/>
          <a:p>
            <a:r>
              <a:rPr lang="en-US" altLang="en-US" sz="2000" dirty="0"/>
              <a:t>Practice makes better</a:t>
            </a:r>
          </a:p>
          <a:p>
            <a:pPr lvl="1"/>
            <a:r>
              <a:rPr lang="en-US" altLang="en-US" sz="1800" i="1" dirty="0"/>
              <a:t>Alone</a:t>
            </a:r>
            <a:r>
              <a:rPr lang="en-US" altLang="en-US" sz="1800" dirty="0"/>
              <a:t>:  Work on your “script,” smooth out transitions</a:t>
            </a:r>
          </a:p>
          <a:p>
            <a:pPr lvl="1"/>
            <a:r>
              <a:rPr lang="en-US" altLang="en-US" sz="1800" i="1" dirty="0"/>
              <a:t>Peer group</a:t>
            </a:r>
            <a:r>
              <a:rPr lang="en-US" altLang="en-US" sz="1800" dirty="0"/>
              <a:t>:  Get used to other people being around</a:t>
            </a:r>
          </a:p>
          <a:p>
            <a:pPr lvl="1"/>
            <a:r>
              <a:rPr lang="en-US" altLang="en-US" sz="1800" i="1" dirty="0"/>
              <a:t>Broader population</a:t>
            </a:r>
            <a:r>
              <a:rPr lang="en-US" altLang="en-US" sz="1800" dirty="0"/>
              <a:t>:  Assess outsider comprehensibility</a:t>
            </a:r>
          </a:p>
          <a:p>
            <a:endParaRPr lang="en-US" altLang="en-US" sz="2000" dirty="0"/>
          </a:p>
          <a:p>
            <a:r>
              <a:rPr lang="en-US" altLang="en-US" sz="2000" dirty="0"/>
              <a:t>“Flash” is good, but too much flash is distracting</a:t>
            </a:r>
          </a:p>
          <a:p>
            <a:pPr lvl="1"/>
            <a:r>
              <a:rPr lang="en-US" altLang="en-US" sz="1800" i="1" dirty="0"/>
              <a:t>Good</a:t>
            </a:r>
            <a:r>
              <a:rPr lang="en-US" altLang="en-US" sz="1800" dirty="0"/>
              <a:t>:  Animations to progressively build diagrams</a:t>
            </a:r>
          </a:p>
          <a:p>
            <a:pPr lvl="1"/>
            <a:r>
              <a:rPr lang="en-US" altLang="en-US" sz="1800" i="1" dirty="0"/>
              <a:t>Bad</a:t>
            </a:r>
            <a:r>
              <a:rPr lang="en-US" altLang="en-US" sz="1800" dirty="0"/>
              <a:t>:  Animating every slide transition, every line</a:t>
            </a:r>
          </a:p>
          <a:p>
            <a:pPr lvl="1"/>
            <a:endParaRPr lang="en-US" altLang="en-US" sz="1800" dirty="0"/>
          </a:p>
          <a:p>
            <a:r>
              <a:rPr lang="en-US" altLang="en-US" sz="2000" dirty="0"/>
              <a:t>Make sure you refer to every item on a slide</a:t>
            </a:r>
          </a:p>
          <a:p>
            <a:pPr lvl="1"/>
            <a:r>
              <a:rPr lang="en-US" altLang="en-US" sz="1800" dirty="0"/>
              <a:t>If you don’t, it is always better to remove </a:t>
            </a:r>
            <a:r>
              <a:rPr lang="en-US" altLang="en-US" sz="1800"/>
              <a:t>that item</a:t>
            </a:r>
            <a:endParaRPr lang="en-US" altLang="en-US" sz="1800" dirty="0"/>
          </a:p>
          <a:p>
            <a:pPr lvl="1"/>
            <a:endParaRPr lang="en-US" altLang="en-US" sz="1800" dirty="0"/>
          </a:p>
        </p:txBody>
      </p:sp>
      <p:pic>
        <p:nvPicPr>
          <p:cNvPr id="8" name="Picture 4" descr="clem">
            <a:extLst>
              <a:ext uri="{FF2B5EF4-FFF2-40B4-BE49-F238E27FC236}">
                <a16:creationId xmlns:a16="http://schemas.microsoft.com/office/drawing/2014/main" id="{B2E34537-37AF-45E4-9A8B-D6EE4060F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590925"/>
            <a:ext cx="1790700" cy="242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AutoShape 5">
            <a:extLst>
              <a:ext uri="{FF2B5EF4-FFF2-40B4-BE49-F238E27FC236}">
                <a16:creationId xmlns:a16="http://schemas.microsoft.com/office/drawing/2014/main" id="{17152966-4F3F-4E1A-8F61-A6DDB07C39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1600200"/>
            <a:ext cx="1790700" cy="1752600"/>
          </a:xfrm>
          <a:prstGeom prst="wedgeRoundRectCallout">
            <a:avLst>
              <a:gd name="adj1" fmla="val -2973"/>
              <a:gd name="adj2" fmla="val 72560"/>
              <a:gd name="adj3" fmla="val 16667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9pPr>
          </a:lstStyle>
          <a:p>
            <a:pPr algn="ctr"/>
            <a:r>
              <a:rPr lang="en-US" altLang="en-US" sz="2000" dirty="0">
                <a:latin typeface="+mn-lt"/>
                <a:ea typeface="+mn-ea"/>
              </a:rPr>
              <a:t>It takes three weeks to prepare a good ad-lib speech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>
            <a:extLst>
              <a:ext uri="{FF2B5EF4-FFF2-40B4-BE49-F238E27FC236}">
                <a16:creationId xmlns:a16="http://schemas.microsoft.com/office/drawing/2014/main" id="{4A2307FA-B6BD-4A86-BC6F-43CB27669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On the day of your presentation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D06AE-028E-480C-90A6-E134D6571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Max 9 students per day / 5 minutes for each student</a:t>
            </a:r>
          </a:p>
          <a:p>
            <a:pPr lvl="1"/>
            <a:r>
              <a:rPr lang="en-US" altLang="en-US" dirty="0"/>
              <a:t>I </a:t>
            </a:r>
            <a:r>
              <a:rPr lang="en-US" altLang="en-US" i="1" dirty="0"/>
              <a:t>will</a:t>
            </a:r>
            <a:r>
              <a:rPr lang="en-US" altLang="en-US" dirty="0"/>
              <a:t> cut you off if you go over 5 minutes</a:t>
            </a:r>
          </a:p>
          <a:p>
            <a:pPr lvl="1"/>
            <a:r>
              <a:rPr lang="en-US" altLang="en-US" dirty="0"/>
              <a:t>I will hold up a sign when you only have 1 minute remaining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Please DO NOT be late to class!</a:t>
            </a:r>
          </a:p>
          <a:p>
            <a:pPr lvl="1"/>
            <a:r>
              <a:rPr lang="en-US" altLang="en-US" dirty="0"/>
              <a:t>Presenters please come 5 minutes early to set up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Designated front row for presenters</a:t>
            </a:r>
          </a:p>
          <a:p>
            <a:pPr lvl="1"/>
            <a:r>
              <a:rPr lang="en-US" altLang="en-US" dirty="0"/>
              <a:t>Presenters will sit in the order of their presentations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Slides will be stored in order on in-class computer</a:t>
            </a:r>
          </a:p>
          <a:p>
            <a:pPr lvl="1"/>
            <a:r>
              <a:rPr lang="en-US" altLang="en-US" dirty="0"/>
              <a:t>At end of talk, please close your slides and open next slides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28489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F2737-F544-426A-AEC8-57D289505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Review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2B9B9-4B5A-4A35-9238-CCA63EE2DC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use the review form on course website</a:t>
            </a:r>
          </a:p>
          <a:p>
            <a:endParaRPr lang="en-US" dirty="0"/>
          </a:p>
          <a:p>
            <a:r>
              <a:rPr lang="en-US" dirty="0"/>
              <a:t>Submit review by </a:t>
            </a:r>
            <a:r>
              <a:rPr lang="en-US"/>
              <a:t>Sunday midnight</a:t>
            </a:r>
            <a:endParaRPr lang="en-US" dirty="0"/>
          </a:p>
          <a:p>
            <a:pPr lvl="1"/>
            <a:r>
              <a:rPr lang="en-US" dirty="0"/>
              <a:t>Reviews are to submitted through </a:t>
            </a:r>
            <a:r>
              <a:rPr lang="en-US" dirty="0" err="1"/>
              <a:t>courseweb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Review assignment table to be posted soon</a:t>
            </a:r>
          </a:p>
          <a:p>
            <a:pPr lvl="1"/>
            <a:r>
              <a:rPr lang="en-US" dirty="0"/>
              <a:t>Assignments done using a Reviewer ID for anonymity</a:t>
            </a:r>
          </a:p>
          <a:p>
            <a:pPr lvl="1"/>
            <a:r>
              <a:rPr lang="en-US" dirty="0"/>
              <a:t>Each row has ID followed by 5 people you need to review</a:t>
            </a:r>
            <a:br>
              <a:rPr lang="en-US" dirty="0"/>
            </a:br>
            <a:r>
              <a:rPr lang="en-US" dirty="0"/>
              <a:t>If row is: </a:t>
            </a:r>
            <a:r>
              <a:rPr lang="en-US" i="1" dirty="0"/>
              <a:t>“23” “John” “Jane” “Ben” “Mary” “Alex”,</a:t>
            </a:r>
            <a:br>
              <a:rPr lang="en-US" i="1" dirty="0"/>
            </a:br>
            <a:r>
              <a:rPr lang="en-US" dirty="0"/>
              <a:t>reviewer 23 is expected to review these 5 people</a:t>
            </a:r>
          </a:p>
          <a:p>
            <a:pPr lvl="1"/>
            <a:r>
              <a:rPr lang="en-US" dirty="0"/>
              <a:t>Your reviewer ID will be emailed to you individually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01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B7F89-69A3-4164-A8BA-ADF30027D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Review What </a:t>
            </a:r>
            <a:r>
              <a:rPr lang="en-US" i="1" dirty="0"/>
              <a:t>Not</a:t>
            </a:r>
            <a:r>
              <a:rPr lang="en-US" dirty="0"/>
              <a:t>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A400C-B942-4E14-8A7E-F1065A4ED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be lax but also don’t be harsh</a:t>
            </a:r>
          </a:p>
          <a:p>
            <a:pPr lvl="1"/>
            <a:r>
              <a:rPr lang="en-US" dirty="0"/>
              <a:t>I expect the majority of students to get 4 out of 5</a:t>
            </a:r>
          </a:p>
          <a:p>
            <a:endParaRPr lang="en-US" dirty="0"/>
          </a:p>
          <a:p>
            <a:r>
              <a:rPr lang="en-US" dirty="0"/>
              <a:t>Don’t judge presenter on the work done</a:t>
            </a:r>
          </a:p>
          <a:p>
            <a:pPr lvl="1"/>
            <a:r>
              <a:rPr lang="en-US" dirty="0"/>
              <a:t>Judge presenter on how the work was presented</a:t>
            </a:r>
          </a:p>
          <a:p>
            <a:pPr lvl="1"/>
            <a:endParaRPr lang="en-US" dirty="0"/>
          </a:p>
          <a:p>
            <a:r>
              <a:rPr lang="en-US" dirty="0"/>
              <a:t>A peer review is not about …</a:t>
            </a:r>
          </a:p>
          <a:p>
            <a:pPr lvl="1"/>
            <a:r>
              <a:rPr lang="en-US" dirty="0"/>
              <a:t>Humiliating your peer</a:t>
            </a:r>
          </a:p>
          <a:p>
            <a:pPr lvl="1"/>
            <a:r>
              <a:rPr lang="en-US" dirty="0"/>
              <a:t>Demonstrating your vast sea of knowledge</a:t>
            </a:r>
          </a:p>
          <a:p>
            <a:pPr lvl="1"/>
            <a:r>
              <a:rPr lang="en-US" dirty="0"/>
              <a:t>Complaining about how much time was wasted listening</a:t>
            </a:r>
          </a:p>
          <a:p>
            <a:pPr lvl="1"/>
            <a:r>
              <a:rPr lang="en-US" dirty="0"/>
              <a:t>Using wording that triggers an emotional response</a:t>
            </a:r>
          </a:p>
        </p:txBody>
      </p:sp>
    </p:spTree>
    <p:extLst>
      <p:ext uri="{BB962C8B-B14F-4D97-AF65-F5344CB8AC3E}">
        <p14:creationId xmlns:p14="http://schemas.microsoft.com/office/powerpoint/2010/main" val="3773240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B7F89-69A3-4164-A8BA-ADF30027D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Review What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A400C-B942-4E14-8A7E-F1065A4ED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care to write summary of talk</a:t>
            </a:r>
          </a:p>
          <a:p>
            <a:pPr lvl="1"/>
            <a:r>
              <a:rPr lang="en-US" dirty="0"/>
              <a:t>Shows your peer that you actually paid attention</a:t>
            </a:r>
          </a:p>
          <a:p>
            <a:pPr lvl="1"/>
            <a:endParaRPr lang="en-US" dirty="0"/>
          </a:p>
          <a:p>
            <a:r>
              <a:rPr lang="en-US" dirty="0"/>
              <a:t>Support your overall merit score with data</a:t>
            </a:r>
          </a:p>
          <a:p>
            <a:pPr lvl="1"/>
            <a:r>
              <a:rPr lang="en-US" dirty="0"/>
              <a:t>Your subcategory scores should support your overall score</a:t>
            </a:r>
          </a:p>
          <a:p>
            <a:pPr lvl="1"/>
            <a:r>
              <a:rPr lang="en-US" dirty="0"/>
              <a:t>Your comments should give further justification</a:t>
            </a:r>
          </a:p>
          <a:p>
            <a:pPr lvl="1"/>
            <a:endParaRPr lang="en-US" dirty="0"/>
          </a:p>
          <a:p>
            <a:r>
              <a:rPr lang="en-US" dirty="0"/>
              <a:t>Be constructive</a:t>
            </a:r>
          </a:p>
          <a:p>
            <a:pPr lvl="1"/>
            <a:r>
              <a:rPr lang="en-US" dirty="0"/>
              <a:t>Positive comments are just as valuable as negative ones</a:t>
            </a:r>
          </a:p>
          <a:p>
            <a:pPr lvl="1"/>
            <a:r>
              <a:rPr lang="en-US" dirty="0"/>
              <a:t>Remember, the goal is to help your peer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903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F4BA7-E67B-45FC-AB92-271D55BB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Review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9BB69-BA69-4B5B-8FD8-CC8F6ABFA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be considered complete:</a:t>
            </a:r>
          </a:p>
          <a:p>
            <a:pPr lvl="1"/>
            <a:r>
              <a:rPr lang="en-US" dirty="0"/>
              <a:t>Review must contain summary of talk</a:t>
            </a:r>
          </a:p>
          <a:p>
            <a:pPr lvl="1"/>
            <a:r>
              <a:rPr lang="en-US" dirty="0"/>
              <a:t>Review must contain scores for all categories</a:t>
            </a:r>
          </a:p>
          <a:p>
            <a:pPr lvl="1"/>
            <a:r>
              <a:rPr lang="en-US" dirty="0"/>
              <a:t>Review must contain comments that support the score</a:t>
            </a:r>
            <a:br>
              <a:rPr lang="en-US" dirty="0"/>
            </a:br>
            <a:r>
              <a:rPr lang="en-US" dirty="0"/>
              <a:t>(Preferably both positive and negative feedback</a:t>
            </a:r>
          </a:p>
          <a:p>
            <a:pPr lvl="1"/>
            <a:endParaRPr lang="en-US" dirty="0"/>
          </a:p>
          <a:p>
            <a:r>
              <a:rPr lang="en-US" dirty="0"/>
              <a:t>Otherwise, your review will be marked </a:t>
            </a:r>
            <a:r>
              <a:rPr lang="en-US"/>
              <a:t>as incomplete (0) </a:t>
            </a:r>
            <a:r>
              <a:rPr lang="en-US" dirty="0"/>
              <a:t>even if </a:t>
            </a:r>
            <a:r>
              <a:rPr lang="en-US"/>
              <a:t>you submitted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1604DB79-06BA-4D32-BC69-5E3C6DAFB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71800"/>
            <a:ext cx="9144000" cy="914400"/>
          </a:xfrm>
        </p:spPr>
        <p:txBody>
          <a:bodyPr/>
          <a:lstStyle/>
          <a:p>
            <a:r>
              <a:rPr lang="en-US" altLang="en-US" i="1" dirty="0"/>
              <a:t>Now let’s talk about giving a good talk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1604DB79-06BA-4D32-BC69-5E3C6DAFB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71800"/>
            <a:ext cx="9144000" cy="914400"/>
          </a:xfrm>
        </p:spPr>
        <p:txBody>
          <a:bodyPr/>
          <a:lstStyle/>
          <a:p>
            <a:r>
              <a:rPr lang="en-US" altLang="en-US" i="1" dirty="0"/>
              <a:t>But first, some slide design fails</a:t>
            </a:r>
          </a:p>
        </p:txBody>
      </p:sp>
    </p:spTree>
    <p:extLst>
      <p:ext uri="{BB962C8B-B14F-4D97-AF65-F5344CB8AC3E}">
        <p14:creationId xmlns:p14="http://schemas.microsoft.com/office/powerpoint/2010/main" val="2205579095"/>
      </p:ext>
    </p:extLst>
  </p:cSld>
  <p:clrMapOvr>
    <a:masterClrMapping/>
  </p:clrMapOvr>
</p:sld>
</file>

<file path=ppt/theme/theme1.xml><?xml version="1.0" encoding="utf-8"?>
<a:theme xmlns:a="http://schemas.openxmlformats.org/drawingml/2006/main" name="pitt_templa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CE0202"/>
      </a:accent2>
      <a:accent3>
        <a:srgbClr val="FFFFFF"/>
      </a:accent3>
      <a:accent4>
        <a:srgbClr val="000000"/>
      </a:accent4>
      <a:accent5>
        <a:srgbClr val="FFFFFF"/>
      </a:accent5>
      <a:accent6>
        <a:srgbClr val="BA0202"/>
      </a:accent6>
      <a:hlink>
        <a:srgbClr val="363099"/>
      </a:hlink>
      <a:folHlink>
        <a:srgbClr val="00A60D"/>
      </a:folHlink>
    </a:clrScheme>
    <a:fontScheme name="pitt_template">
      <a:majorFont>
        <a:latin typeface="Trebuchet MS"/>
        <a:ea typeface="Osaka"/>
        <a:cs typeface="Osaka"/>
      </a:majorFont>
      <a:minorFont>
        <a:latin typeface="Trebuchet MS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pitt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tt_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tt_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tt_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tt_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tt_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pitt_template 5">
    <a:dk1>
      <a:srgbClr val="000000"/>
    </a:dk1>
    <a:lt1>
      <a:srgbClr val="FFFFD9"/>
    </a:lt1>
    <a:dk2>
      <a:srgbClr val="000000"/>
    </a:dk2>
    <a:lt2>
      <a:srgbClr val="777777"/>
    </a:lt2>
    <a:accent1>
      <a:srgbClr val="FFFFF7"/>
    </a:accent1>
    <a:accent2>
      <a:srgbClr val="33CCCC"/>
    </a:accent2>
    <a:accent3>
      <a:srgbClr val="FFFFE9"/>
    </a:accent3>
    <a:accent4>
      <a:srgbClr val="000000"/>
    </a:accent4>
    <a:accent5>
      <a:srgbClr val="FFFFFA"/>
    </a:accent5>
    <a:accent6>
      <a:srgbClr val="2DB9B9"/>
    </a:accent6>
    <a:hlink>
      <a:srgbClr val="FF5050"/>
    </a:hlink>
    <a:folHlink>
      <a:srgbClr val="FF99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Tiger OS X:Users:adamlee:Desktop:pitt_template.pot</Template>
  <TotalTime>3236</TotalTime>
  <Words>1113</Words>
  <Application>Microsoft Office PowerPoint</Application>
  <PresentationFormat>On-screen Show (4:3)</PresentationFormat>
  <Paragraphs>165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Monotype Sorts</vt:lpstr>
      <vt:lpstr>Arial</vt:lpstr>
      <vt:lpstr>Calibri</vt:lpstr>
      <vt:lpstr>Georgia</vt:lpstr>
      <vt:lpstr>Times New Roman</vt:lpstr>
      <vt:lpstr>Trebuchet MS</vt:lpstr>
      <vt:lpstr>Wingdings</vt:lpstr>
      <vt:lpstr>pitt_template</vt:lpstr>
      <vt:lpstr>Giving a Presentation</vt:lpstr>
      <vt:lpstr>Presentation Logistics</vt:lpstr>
      <vt:lpstr>On the day of your presentation …</vt:lpstr>
      <vt:lpstr>Peer Review Logistics</vt:lpstr>
      <vt:lpstr>Peer Review What Not To Do</vt:lpstr>
      <vt:lpstr>Peer Review What To Do</vt:lpstr>
      <vt:lpstr>Peer Review Requirements</vt:lpstr>
      <vt:lpstr>Now let’s talk about giving a good talk</vt:lpstr>
      <vt:lpstr>But first, some slide design fails</vt:lpstr>
      <vt:lpstr>Admire my beautiful slide</vt:lpstr>
      <vt:lpstr>Admire my beautiful slide</vt:lpstr>
      <vt:lpstr>Read my code</vt:lpstr>
      <vt:lpstr>Read my code</vt:lpstr>
      <vt:lpstr>I am a math whiz</vt:lpstr>
      <vt:lpstr>I am a math whiz</vt:lpstr>
      <vt:lpstr>Just read my text</vt:lpstr>
      <vt:lpstr>Just read my text</vt:lpstr>
      <vt:lpstr>Content and delivery are just as (perhaps more) important</vt:lpstr>
      <vt:lpstr>Issues with Content and Delivery</vt:lpstr>
      <vt:lpstr>Structure your talk based on your audience and the time that you have</vt:lpstr>
      <vt:lpstr>That’s not a lot of time, how should I structure my talk to relate to these people?</vt:lpstr>
      <vt:lpstr>It’s not just what you say, but how you say it</vt:lpstr>
      <vt:lpstr>A picture is worth a thousand words</vt:lpstr>
      <vt:lpstr>Practice, Practice, Practice</vt:lpstr>
    </vt:vector>
  </TitlesOfParts>
  <Company>Adam Lee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Discrete Structures for Computer Science</dc:title>
  <dc:creator>Adam Lee</dc:creator>
  <cp:lastModifiedBy>Daniel Ahn</cp:lastModifiedBy>
  <cp:revision>217</cp:revision>
  <cp:lastPrinted>2008-08-24T01:10:54Z</cp:lastPrinted>
  <dcterms:created xsi:type="dcterms:W3CDTF">2009-12-30T18:37:25Z</dcterms:created>
  <dcterms:modified xsi:type="dcterms:W3CDTF">2020-01-10T14:00:34Z</dcterms:modified>
</cp:coreProperties>
</file>

<file path=docProps/thumbnail.jpeg>
</file>